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47" r:id="rId3"/>
    <p:sldId id="350" r:id="rId4"/>
    <p:sldId id="296" r:id="rId5"/>
    <p:sldId id="351" r:id="rId6"/>
    <p:sldId id="352" r:id="rId7"/>
    <p:sldId id="353" r:id="rId8"/>
    <p:sldId id="354" r:id="rId9"/>
    <p:sldId id="359" r:id="rId10"/>
    <p:sldId id="360" r:id="rId11"/>
    <p:sldId id="345" r:id="rId12"/>
    <p:sldId id="355" r:id="rId13"/>
    <p:sldId id="356" r:id="rId14"/>
    <p:sldId id="357" r:id="rId15"/>
    <p:sldId id="358" r:id="rId16"/>
    <p:sldId id="361" r:id="rId17"/>
    <p:sldId id="34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628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Many people see dandelions (</a:t>
            </a:r>
            <a:r>
              <a:rPr lang="zh-CN" altLang="zh-CN" sz="2800">
                <a:solidFill>
                  <a:srgbClr val="000000"/>
                </a:solidFill>
                <a:latin typeface="Times New Roman" panose="02020603050405020304" pitchFamily="18" charset="0"/>
                <a:cs typeface="Times New Roman" panose="02020603050405020304" pitchFamily="18" charset="0"/>
              </a:rPr>
              <a:t>蒲公英</a:t>
            </a:r>
            <a:r>
              <a:rPr lang="en-US" altLang="zh-CN" sz="2800">
                <a:solidFill>
                  <a:srgbClr val="000000"/>
                </a:solidFill>
                <a:latin typeface="Times New Roman" panose="02020603050405020304" pitchFamily="18" charset="0"/>
                <a:cs typeface="Times New Roman" panose="02020603050405020304" pitchFamily="18" charset="0"/>
              </a:rPr>
              <a:t>) as wild flowers, but did you know they can be eaten?For hundreds of years, people around the world have cooked with dandelions.Just remember to wash the flowers well before eating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Another common food might surprise you:seaweed (</a:t>
            </a:r>
            <a:r>
              <a:rPr lang="zh-CN" altLang="zh-CN" sz="2800">
                <a:solidFill>
                  <a:srgbClr val="000000"/>
                </a:solidFill>
                <a:latin typeface="Times New Roman" panose="02020603050405020304" pitchFamily="18" charset="0"/>
                <a:cs typeface="Times New Roman" panose="02020603050405020304" pitchFamily="18" charset="0"/>
              </a:rPr>
              <a:t>海藻</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It</a:t>
            </a:r>
            <a:r>
              <a:rPr lang="en-US" altLang="zh-CN" sz="2800">
                <a:solidFill>
                  <a:srgbClr val="000000"/>
                </a:solidFill>
                <a:latin typeface="Times New Roman" panose="02020603050405020304" pitchFamily="18" charset="0"/>
                <a:cs typeface="Times New Roman" panose="02020603050405020304" pitchFamily="18" charset="0"/>
              </a:rPr>
              <a:t> quietly appears in many foods you eat daily.You might find it in sushi, ice cream, or even hamburgers!Often, we don’t realize it’s there.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7306"/>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This shows how different cultures enjoy different foods.What seems common to you might seem strange to others.For example, some people eat fried insects like beetles or ants, or strong-smelling foods like stinky tofu.At lunch today, take a look at your classmates’ food.Maybe your favorite dish will seem unusual to someone else!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world has many kinds of food traditions.Being open-minded helps us understand each other better.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459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.People need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before they cook dandelions.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A.taste the </a:t>
            </a:r>
            <a:r>
              <a:rPr lang="en-US" altLang="zh-CN" sz="2800" smtClean="0">
                <a:solidFill>
                  <a:srgbClr val="000000"/>
                </a:solidFill>
                <a:latin typeface="Times New Roman" panose="02020603050405020304" pitchFamily="18" charset="0"/>
                <a:cs typeface="Times New Roman" panose="02020603050405020304" pitchFamily="18" charset="0"/>
              </a:rPr>
              <a:t>flowers    B.clean </a:t>
            </a:r>
            <a:r>
              <a:rPr lang="en-US" altLang="zh-CN" sz="2800">
                <a:solidFill>
                  <a:srgbClr val="000000"/>
                </a:solidFill>
                <a:latin typeface="Times New Roman" panose="02020603050405020304" pitchFamily="18" charset="0"/>
                <a:cs typeface="Times New Roman" panose="02020603050405020304" pitchFamily="18" charset="0"/>
              </a:rPr>
              <a:t>the flowers </a:t>
            </a:r>
            <a:r>
              <a:rPr lang="en-US" altLang="zh-CN" sz="2800" smtClean="0">
                <a:solidFill>
                  <a:srgbClr val="000000"/>
                </a:solidFill>
                <a:latin typeface="Times New Roman" panose="02020603050405020304" pitchFamily="18" charset="0"/>
                <a:cs typeface="Times New Roman" panose="02020603050405020304" pitchFamily="18" charset="0"/>
              </a:rPr>
              <a:t>well     C.cut </a:t>
            </a:r>
            <a:r>
              <a:rPr lang="en-US" altLang="zh-CN" sz="2800">
                <a:solidFill>
                  <a:srgbClr val="000000"/>
                </a:solidFill>
                <a:latin typeface="Times New Roman" panose="02020603050405020304" pitchFamily="18" charset="0"/>
                <a:cs typeface="Times New Roman" panose="02020603050405020304" pitchFamily="18" charset="0"/>
              </a:rPr>
              <a:t>up the flowers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“it” refer to in paragraph 2?</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a:t>
            </a:r>
            <a:r>
              <a:rPr lang="en-US" altLang="zh-CN" sz="2800" smtClean="0">
                <a:solidFill>
                  <a:srgbClr val="000000"/>
                </a:solidFill>
                <a:latin typeface="Times New Roman" panose="02020603050405020304" pitchFamily="18" charset="0"/>
                <a:cs typeface="Times New Roman" panose="02020603050405020304" pitchFamily="18" charset="0"/>
              </a:rPr>
              <a:t>seaweed.    B.The seafood.    C.The </a:t>
            </a:r>
            <a:r>
              <a:rPr lang="en-US" altLang="zh-CN" sz="2800">
                <a:solidFill>
                  <a:srgbClr val="000000"/>
                </a:solidFill>
                <a:latin typeface="Times New Roman" panose="02020603050405020304" pitchFamily="18" charset="0"/>
                <a:cs typeface="Times New Roman" panose="02020603050405020304" pitchFamily="18" charset="0"/>
              </a:rPr>
              <a:t>hamburger.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is the purpose of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A.To ask people to learn how to eat dandelions.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B.To help people know more about raw seafood.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C.To tell us different cultures enjoy different foods.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.Where can we read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A.In a </a:t>
            </a:r>
            <a:r>
              <a:rPr lang="en-US" altLang="zh-CN" sz="2800" smtClean="0">
                <a:solidFill>
                  <a:srgbClr val="000000"/>
                </a:solidFill>
                <a:latin typeface="Times New Roman" panose="02020603050405020304" pitchFamily="18" charset="0"/>
                <a:cs typeface="Times New Roman" panose="02020603050405020304" pitchFamily="18" charset="0"/>
              </a:rPr>
              <a:t>diary.    B.In </a:t>
            </a:r>
            <a:r>
              <a:rPr lang="en-US" altLang="zh-CN" sz="2800">
                <a:solidFill>
                  <a:srgbClr val="000000"/>
                </a:solidFill>
                <a:latin typeface="Times New Roman" panose="02020603050405020304" pitchFamily="18" charset="0"/>
                <a:cs typeface="Times New Roman" panose="02020603050405020304" pitchFamily="18" charset="0"/>
              </a:rPr>
              <a:t>a food </a:t>
            </a:r>
            <a:r>
              <a:rPr lang="en-US" altLang="zh-CN" sz="2800" smtClean="0">
                <a:solidFill>
                  <a:srgbClr val="000000"/>
                </a:solidFill>
                <a:latin typeface="Times New Roman" panose="02020603050405020304" pitchFamily="18" charset="0"/>
                <a:cs typeface="Times New Roman" panose="02020603050405020304" pitchFamily="18" charset="0"/>
              </a:rPr>
              <a:t>guidebook.     C.In </a:t>
            </a:r>
            <a:r>
              <a:rPr lang="en-US" altLang="zh-CN" sz="2800">
                <a:solidFill>
                  <a:srgbClr val="000000"/>
                </a:solidFill>
                <a:latin typeface="Times New Roman" panose="02020603050405020304" pitchFamily="18" charset="0"/>
                <a:cs typeface="Times New Roman" panose="02020603050405020304" pitchFamily="18" charset="0"/>
              </a:rPr>
              <a:t>a storybook.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153155" y="334594"/>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9348472" y="1516122"/>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5" name="矩形 4"/>
          <p:cNvSpPr/>
          <p:nvPr/>
        </p:nvSpPr>
        <p:spPr>
          <a:xfrm>
            <a:off x="6009371" y="263330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5444292" y="490389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6639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Smashed cucumber(</a:t>
            </a:r>
            <a:r>
              <a:rPr lang="zh-CN" altLang="zh-CN" sz="2800">
                <a:solidFill>
                  <a:srgbClr val="000000"/>
                </a:solidFill>
                <a:latin typeface="Times New Roman" panose="02020603050405020304" pitchFamily="18" charset="0"/>
                <a:cs typeface="Times New Roman" panose="02020603050405020304" pitchFamily="18" charset="0"/>
              </a:rPr>
              <a:t>拍黄瓜</a:t>
            </a:r>
            <a:r>
              <a:rPr lang="en-US" altLang="zh-CN" sz="2800">
                <a:solidFill>
                  <a:srgbClr val="000000"/>
                </a:solidFill>
                <a:latin typeface="Times New Roman" panose="02020603050405020304" pitchFamily="18" charset="0"/>
                <a:cs typeface="Times New Roman" panose="02020603050405020304" pitchFamily="18" charset="0"/>
              </a:rPr>
              <a:t>) salad is one of the most popular cold dishes in China.You can find the green dish anywhere from restaurants to homes.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According to </a:t>
            </a:r>
            <a:r>
              <a:rPr lang="en-US" altLang="zh-CN" sz="2800" i="1">
                <a:solidFill>
                  <a:srgbClr val="000000"/>
                </a:solidFill>
                <a:latin typeface="Times New Roman" panose="02020603050405020304" pitchFamily="18" charset="0"/>
                <a:cs typeface="Times New Roman" panose="02020603050405020304" pitchFamily="18" charset="0"/>
              </a:rPr>
              <a:t>The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i="1">
                <a:solidFill>
                  <a:srgbClr val="000000"/>
                </a:solidFill>
                <a:latin typeface="Times New Roman" panose="02020603050405020304" pitchFamily="18" charset="0"/>
                <a:cs typeface="Times New Roman" panose="02020603050405020304" pitchFamily="18" charset="0"/>
              </a:rPr>
              <a:t>New</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i="1">
                <a:solidFill>
                  <a:srgbClr val="000000"/>
                </a:solidFill>
                <a:latin typeface="Times New Roman" panose="02020603050405020304" pitchFamily="18" charset="0"/>
                <a:cs typeface="Times New Roman" panose="02020603050405020304" pitchFamily="18" charset="0"/>
              </a:rPr>
              <a:t>York</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i="1">
                <a:solidFill>
                  <a:srgbClr val="000000"/>
                </a:solidFill>
                <a:latin typeface="Times New Roman" panose="02020603050405020304" pitchFamily="18" charset="0"/>
                <a:cs typeface="Times New Roman" panose="02020603050405020304" pitchFamily="18" charset="0"/>
              </a:rPr>
              <a:t>Times</a:t>
            </a:r>
            <a:r>
              <a:rPr lang="en-US" altLang="zh-CN" sz="2800">
                <a:solidFill>
                  <a:srgbClr val="000000"/>
                </a:solidFill>
                <a:latin typeface="Times New Roman" panose="02020603050405020304" pitchFamily="18" charset="0"/>
                <a:cs typeface="Times New Roman" panose="02020603050405020304" pitchFamily="18" charset="0"/>
              </a:rPr>
              <a:t>, smashed cucumber salad is “everywhere” in New York.Some restaurants have even added the dish to their menus.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But in America, cooks are trying yogurt, honey, lemon and other common western ingredients.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5498"/>
            <a:ext cx="11430000" cy="619374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Why is this dish becoming so popular?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Compared with cucumbers which are cut into fixed shape and size,smashed cucumbers can hold more flavors.“Just changing the way you break an ingredient changes the way it feels and tastes.It’s cool,” said Danny Bowien, a cook at a New York restaurant.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cook smashes fresh cucumbers with the flat side of a knife.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Then other ingredients can be added.Also, it takes only five minutes to make the salad.Cook Julia Goldberg said it’s really “satisfying”.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success of smashed cucumber salad abroad shows that we should try to change a little for local people when sharing Chinese culture with the rest of the world.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97711"/>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A.This summer, even Americans are trying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B.Most people like the special taste it creates.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way the dish is prepared also draws people’s attention.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D.The strong smash makes the cucumbers have different shapes and sizes.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E.Americans have expressed their opinions on the taste of this salad.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 China, people use garlic (</a:t>
            </a:r>
            <a:r>
              <a:rPr lang="zh-CN" altLang="zh-CN" sz="2800">
                <a:solidFill>
                  <a:srgbClr val="000000"/>
                </a:solidFill>
                <a:latin typeface="Times New Roman" panose="02020603050405020304" pitchFamily="18" charset="0"/>
                <a:cs typeface="Times New Roman" panose="02020603050405020304" pitchFamily="18" charset="0"/>
              </a:rPr>
              <a:t>蒜</a:t>
            </a:r>
            <a:r>
              <a:rPr lang="en-US" altLang="zh-CN" sz="2800">
                <a:solidFill>
                  <a:srgbClr val="000000"/>
                </a:solidFill>
                <a:latin typeface="Times New Roman" panose="02020603050405020304" pitchFamily="18" charset="0"/>
                <a:cs typeface="Times New Roman" panose="02020603050405020304" pitchFamily="18" charset="0"/>
              </a:rPr>
              <a:t>) and vinegar(</a:t>
            </a:r>
            <a:r>
              <a:rPr lang="zh-CN" altLang="zh-CN" sz="2800">
                <a:solidFill>
                  <a:srgbClr val="000000"/>
                </a:solidFill>
                <a:latin typeface="Times New Roman" panose="02020603050405020304" pitchFamily="18" charset="0"/>
                <a:cs typeface="Times New Roman" panose="02020603050405020304" pitchFamily="18" charset="0"/>
              </a:rPr>
              <a:t>醋</a:t>
            </a:r>
            <a:r>
              <a:rPr lang="en-US" altLang="zh-CN" sz="2800">
                <a:solidFill>
                  <a:srgbClr val="000000"/>
                </a:solidFill>
                <a:latin typeface="Times New Roman" panose="02020603050405020304" pitchFamily="18" charset="0"/>
                <a:cs typeface="Times New Roman" panose="02020603050405020304" pitchFamily="18" charset="0"/>
              </a:rPr>
              <a:t>) to make the cucumbers tastier.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650844"/>
            <a:ext cx="2094869"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AFBCD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97463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79096"/>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631582"/>
            <a:ext cx="11430000" cy="1152367"/>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sch</a:t>
            </a:r>
            <a:r>
              <a:rPr lang="en-US" altLang="zh-CN" sz="2800">
                <a:solidFill>
                  <a:srgbClr val="000000"/>
                </a:solidFill>
                <a:latin typeface="Times New Roman" panose="02020603050405020304" pitchFamily="18" charset="0"/>
                <a:cs typeface="Times New Roman" panose="02020603050405020304" pitchFamily="18" charset="0"/>
              </a:rPr>
              <a:t>ool</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str</a:t>
            </a:r>
            <a:r>
              <a:rPr lang="en-US" altLang="zh-CN" sz="2800">
                <a:solidFill>
                  <a:srgbClr val="000000"/>
                </a:solidFill>
                <a:latin typeface="Times New Roman" panose="02020603050405020304" pitchFamily="18" charset="0"/>
                <a:cs typeface="Times New Roman" panose="02020603050405020304" pitchFamily="18" charset="0"/>
              </a:rPr>
              <a:t>aight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ure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sp</a:t>
            </a:r>
            <a:r>
              <a:rPr lang="en-US" altLang="zh-CN" sz="2800">
                <a:solidFill>
                  <a:srgbClr val="000000"/>
                </a:solidFill>
                <a:latin typeface="Times New Roman" panose="02020603050405020304" pitchFamily="18" charset="0"/>
                <a:cs typeface="Times New Roman" panose="02020603050405020304" pitchFamily="18" charset="0"/>
              </a:rPr>
              <a:t>eak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st</a:t>
            </a:r>
            <a:r>
              <a:rPr lang="en-US" altLang="zh-CN" sz="2800">
                <a:solidFill>
                  <a:srgbClr val="000000"/>
                </a:solidFill>
                <a:latin typeface="Times New Roman" panose="02020603050405020304" pitchFamily="18" charset="0"/>
                <a:cs typeface="Times New Roman" panose="02020603050405020304" pitchFamily="18" charset="0"/>
              </a:rPr>
              <a:t>ay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sp</a:t>
            </a:r>
            <a:r>
              <a:rPr lang="en-US" altLang="zh-CN" sz="2800">
                <a:solidFill>
                  <a:srgbClr val="000000"/>
                </a:solidFill>
                <a:latin typeface="Times New Roman" panose="02020603050405020304" pitchFamily="18" charset="0"/>
                <a:cs typeface="Times New Roman" panose="02020603050405020304" pitchFamily="18" charset="0"/>
              </a:rPr>
              <a:t>oon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st</a:t>
            </a:r>
            <a:r>
              <a:rPr lang="en-US" altLang="zh-CN" sz="2800">
                <a:solidFill>
                  <a:srgbClr val="000000"/>
                </a:solidFill>
                <a:latin typeface="Times New Roman" panose="02020603050405020304" pitchFamily="18" charset="0"/>
                <a:cs typeface="Times New Roman" panose="02020603050405020304" pitchFamily="18" charset="0"/>
              </a:rPr>
              <a:t>ir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our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air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d</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str</a:t>
            </a:r>
            <a:r>
              <a:rPr lang="en-US" altLang="zh-CN" sz="2800">
                <a:solidFill>
                  <a:srgbClr val="000000"/>
                </a:solidFill>
                <a:latin typeface="Times New Roman" panose="02020603050405020304" pitchFamily="18" charset="0"/>
                <a:cs typeface="Times New Roman" panose="02020603050405020304" pitchFamily="18" charset="0"/>
              </a:rPr>
              <a:t>eet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n</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ear   </a:t>
            </a:r>
            <a:r>
              <a:rPr lang="en-US" altLang="zh-CN" sz="2800" smtClean="0">
                <a:solidFill>
                  <a:srgbClr val="000000"/>
                </a:solidFill>
                <a:latin typeface="Times New Roman" panose="02020603050405020304" pitchFamily="18" charset="0"/>
                <a:cs typeface="Times New Roman" panose="02020603050405020304" pitchFamily="18" charset="0"/>
              </a:rPr>
              <a:t>h</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ou</a:t>
            </a:r>
            <a:r>
              <a:rPr lang="en-US" altLang="zh-CN" sz="2800" smtClean="0">
                <a:solidFill>
                  <a:srgbClr val="000000"/>
                </a:solidFill>
                <a:latin typeface="Times New Roman" panose="02020603050405020304" pitchFamily="18" charset="0"/>
                <a:cs typeface="Times New Roman" panose="02020603050405020304" pitchFamily="18" charset="0"/>
              </a:rPr>
              <a:t>se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sk</a:t>
            </a:r>
            <a:r>
              <a:rPr lang="en-US" altLang="zh-CN" sz="2800">
                <a:solidFill>
                  <a:srgbClr val="000000"/>
                </a:solidFill>
                <a:latin typeface="Times New Roman" panose="02020603050405020304" pitchFamily="18" charset="0"/>
                <a:cs typeface="Times New Roman" panose="02020603050405020304" pitchFamily="18" charset="0"/>
              </a:rPr>
              <a: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ow</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potat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are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a:t>
            </a:r>
            <a:r>
              <a:rPr lang="en-US" altLang="zh-CN" sz="2800">
                <a:solidFill>
                  <a:srgbClr val="000000"/>
                </a:solidFill>
                <a:latin typeface="Times New Roman" panose="02020603050405020304" pitchFamily="18" charset="0"/>
                <a:cs typeface="Times New Roman" panose="02020603050405020304" pitchFamily="18" charset="0"/>
              </a:rPr>
              <a:t>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855868"/>
            <a:ext cx="4396483" cy="2893100"/>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əʊ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a:solidFill>
                  <a:srgbClr val="000000"/>
                </a:solidFill>
                <a:latin typeface="NEU-BZ-S92"/>
                <a:ea typeface="NEU-BZ-S92"/>
                <a:cs typeface="Times New Roman" panose="02020603050405020304" pitchFamily="18" charset="0"/>
              </a:rPr>
              <a:t>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a:t>
            </a:r>
            <a:r>
              <a:rPr lang="en-US" altLang="zh-CN" sz="2800">
                <a:solidFill>
                  <a:srgbClr val="000000"/>
                </a:solidFill>
                <a:latin typeface="NEU-BZ-S92"/>
                <a:ea typeface="NEU-BZ-S92"/>
                <a:cs typeface="Times New Roman" panose="02020603050405020304" pitchFamily="18" charset="0"/>
              </a:rPr>
              <a:t>ə</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./e</a:t>
            </a:r>
            <a:r>
              <a:rPr lang="en-US" altLang="zh-CN" sz="2800">
                <a:solidFill>
                  <a:srgbClr val="000000"/>
                </a:solidFill>
                <a:latin typeface="NEU-BZ-S92"/>
                <a:ea typeface="NEU-BZ-S92"/>
                <a:cs typeface="Times New Roman" panose="02020603050405020304" pitchFamily="18" charset="0"/>
              </a:rPr>
              <a:t>ə</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ʊə</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6117404" y="2855868"/>
            <a:ext cx="4396483"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./sk/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./st/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./sp/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./str/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9" name="矩形 18"/>
          <p:cNvSpPr>
            <a:spLocks noChangeAspect="1"/>
          </p:cNvSpPr>
          <p:nvPr/>
        </p:nvSpPr>
        <p:spPr>
          <a:xfrm>
            <a:off x="1418777" y="2822746"/>
            <a:ext cx="203613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potato</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coat</a:t>
            </a:r>
            <a:endParaRPr lang="zh-CN" altLang="en-US" sz="2800"/>
          </a:p>
        </p:txBody>
      </p:sp>
      <p:sp>
        <p:nvSpPr>
          <p:cNvPr id="20" name="矩形 19"/>
          <p:cNvSpPr>
            <a:spLocks noChangeAspect="1"/>
          </p:cNvSpPr>
          <p:nvPr/>
        </p:nvSpPr>
        <p:spPr>
          <a:xfrm>
            <a:off x="1418777" y="3374644"/>
            <a:ext cx="199926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house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how</a:t>
            </a:r>
            <a:endParaRPr lang="zh-CN" altLang="en-US" sz="2800"/>
          </a:p>
        </p:txBody>
      </p:sp>
      <p:sp>
        <p:nvSpPr>
          <p:cNvPr id="21" name="矩形 20"/>
          <p:cNvSpPr>
            <a:spLocks noChangeAspect="1"/>
          </p:cNvSpPr>
          <p:nvPr/>
        </p:nvSpPr>
        <p:spPr>
          <a:xfrm>
            <a:off x="1418777" y="3967792"/>
            <a:ext cx="177805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dear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near</a:t>
            </a:r>
            <a:endParaRPr lang="zh-CN" altLang="en-US" sz="2800"/>
          </a:p>
        </p:txBody>
      </p:sp>
      <p:sp>
        <p:nvSpPr>
          <p:cNvPr id="22" name="矩形 21"/>
          <p:cNvSpPr>
            <a:spLocks noChangeAspect="1"/>
          </p:cNvSpPr>
          <p:nvPr/>
        </p:nvSpPr>
        <p:spPr>
          <a:xfrm>
            <a:off x="1418777" y="4547945"/>
            <a:ext cx="151836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air</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care</a:t>
            </a:r>
            <a:endParaRPr lang="zh-CN" altLang="en-US" sz="2800"/>
          </a:p>
        </p:txBody>
      </p:sp>
      <p:sp>
        <p:nvSpPr>
          <p:cNvPr id="23" name="矩形 22"/>
          <p:cNvSpPr>
            <a:spLocks noChangeAspect="1"/>
          </p:cNvSpPr>
          <p:nvPr/>
        </p:nvSpPr>
        <p:spPr>
          <a:xfrm>
            <a:off x="1418777" y="5100110"/>
            <a:ext cx="172034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sure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tour</a:t>
            </a:r>
            <a:endParaRPr lang="zh-CN" altLang="en-US" sz="2800"/>
          </a:p>
        </p:txBody>
      </p:sp>
      <p:sp>
        <p:nvSpPr>
          <p:cNvPr id="24" name="矩形 23"/>
          <p:cNvSpPr>
            <a:spLocks noChangeAspect="1"/>
          </p:cNvSpPr>
          <p:nvPr/>
        </p:nvSpPr>
        <p:spPr>
          <a:xfrm>
            <a:off x="7213402" y="2824907"/>
            <a:ext cx="233749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sky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school</a:t>
            </a:r>
            <a:r>
              <a:rPr lang="zh-CN" altLang="en-US" sz="2800">
                <a:solidFill>
                  <a:srgbClr val="FF0000"/>
                </a:solidFill>
                <a:latin typeface="Times New Roman" panose="02020603050405020304" pitchFamily="18" charset="0"/>
              </a:rPr>
              <a:t>　</a:t>
            </a:r>
            <a:endParaRPr lang="zh-CN" altLang="en-US" sz="2800"/>
          </a:p>
        </p:txBody>
      </p:sp>
      <p:sp>
        <p:nvSpPr>
          <p:cNvPr id="25" name="矩形 24"/>
          <p:cNvSpPr>
            <a:spLocks noChangeAspect="1"/>
          </p:cNvSpPr>
          <p:nvPr/>
        </p:nvSpPr>
        <p:spPr>
          <a:xfrm>
            <a:off x="7213402" y="3400932"/>
            <a:ext cx="193835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stay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stir</a:t>
            </a:r>
            <a:r>
              <a:rPr lang="zh-CN" altLang="en-US" sz="2800">
                <a:solidFill>
                  <a:srgbClr val="FF0000"/>
                </a:solidFill>
                <a:latin typeface="Times New Roman" panose="02020603050405020304" pitchFamily="18" charset="0"/>
              </a:rPr>
              <a:t>　</a:t>
            </a:r>
            <a:endParaRPr lang="zh-CN" altLang="en-US" sz="2800"/>
          </a:p>
        </p:txBody>
      </p:sp>
      <p:sp>
        <p:nvSpPr>
          <p:cNvPr id="26" name="矩形 25"/>
          <p:cNvSpPr>
            <a:spLocks noChangeAspect="1"/>
          </p:cNvSpPr>
          <p:nvPr/>
        </p:nvSpPr>
        <p:spPr>
          <a:xfrm>
            <a:off x="7213402" y="3942556"/>
            <a:ext cx="221727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speak</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spoon</a:t>
            </a:r>
            <a:endParaRPr lang="zh-CN" altLang="en-US" sz="2800"/>
          </a:p>
        </p:txBody>
      </p:sp>
      <p:sp>
        <p:nvSpPr>
          <p:cNvPr id="27" name="矩形 26"/>
          <p:cNvSpPr>
            <a:spLocks noChangeAspect="1"/>
          </p:cNvSpPr>
          <p:nvPr/>
        </p:nvSpPr>
        <p:spPr>
          <a:xfrm>
            <a:off x="7184547" y="4494779"/>
            <a:ext cx="239520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street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straight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randombar(horizontal)">
                                      <p:cBhvr>
                                        <p:cTn id="40" dur="5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randombar(horizontal)">
                                      <p:cBhvr>
                                        <p:cTn id="45" dur="500"/>
                                        <p:tgtEl>
                                          <p:spTgt spid="25"/>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randombar(horizontal)">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randombar(horizontal)">
                                      <p:cBhvr>
                                        <p:cTn id="5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44916"/>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flour and eggs together to make cookie dough(</a:t>
            </a:r>
            <a:r>
              <a:rPr lang="zh-CN" altLang="zh-CN" sz="2800">
                <a:solidFill>
                  <a:srgbClr val="000000"/>
                </a:solidFill>
                <a:latin typeface="Times New Roman" panose="02020603050405020304" pitchFamily="18" charset="0"/>
                <a:cs typeface="Times New Roman" panose="02020603050405020304" pitchFamily="18" charset="0"/>
              </a:rPr>
              <a:t>生面团</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.Add some black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the soup for a spicy flavor.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.Spread some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on the toast to make it tastier.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pizza has lots of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奶酪</a:t>
            </a:r>
            <a:r>
              <a:rPr lang="en-US" altLang="zh-CN" sz="2800">
                <a:solidFill>
                  <a:srgbClr val="000000"/>
                </a:solidFill>
                <a:latin typeface="Times New Roman" panose="02020603050405020304" pitchFamily="18" charset="0"/>
                <a:cs typeface="Times New Roman" panose="02020603050405020304" pitchFamily="18" charset="0"/>
              </a:rPr>
              <a:t>) on top.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put the bread in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烤箱</a:t>
            </a:r>
            <a:r>
              <a:rPr lang="en-US" altLang="zh-CN" sz="2800">
                <a:solidFill>
                  <a:srgbClr val="000000"/>
                </a:solidFill>
                <a:latin typeface="Times New Roman" panose="02020603050405020304" pitchFamily="18" charset="0"/>
                <a:cs typeface="Times New Roman" panose="02020603050405020304" pitchFamily="18" charset="0"/>
              </a:rPr>
              <a:t>) for ten minutes.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235810" y="1813224"/>
            <a:ext cx="78258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Mix</a:t>
            </a:r>
            <a:endParaRPr lang="zh-CN" altLang="en-US" sz="2800"/>
          </a:p>
        </p:txBody>
      </p:sp>
      <p:sp>
        <p:nvSpPr>
          <p:cNvPr id="4" name="矩形 3"/>
          <p:cNvSpPr>
            <a:spLocks noChangeAspect="1"/>
          </p:cNvSpPr>
          <p:nvPr/>
        </p:nvSpPr>
        <p:spPr>
          <a:xfrm>
            <a:off x="3434480" y="2286620"/>
            <a:ext cx="11608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pepper</a:t>
            </a:r>
            <a:endParaRPr lang="zh-CN" altLang="en-US" sz="2800"/>
          </a:p>
        </p:txBody>
      </p:sp>
      <p:sp>
        <p:nvSpPr>
          <p:cNvPr id="5" name="矩形 4"/>
          <p:cNvSpPr>
            <a:spLocks noChangeAspect="1"/>
          </p:cNvSpPr>
          <p:nvPr/>
        </p:nvSpPr>
        <p:spPr>
          <a:xfrm>
            <a:off x="2993494" y="2889665"/>
            <a:ext cx="10214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butter</a:t>
            </a:r>
            <a:endParaRPr lang="zh-CN" altLang="en-US" sz="2800"/>
          </a:p>
        </p:txBody>
      </p:sp>
      <p:sp>
        <p:nvSpPr>
          <p:cNvPr id="6" name="矩形 5"/>
          <p:cNvSpPr>
            <a:spLocks noChangeAspect="1"/>
          </p:cNvSpPr>
          <p:nvPr/>
        </p:nvSpPr>
        <p:spPr>
          <a:xfrm>
            <a:off x="3815427" y="3492710"/>
            <a:ext cx="113845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cheese</a:t>
            </a:r>
            <a:endParaRPr lang="zh-CN" altLang="en-US" sz="2800"/>
          </a:p>
        </p:txBody>
      </p:sp>
      <p:sp>
        <p:nvSpPr>
          <p:cNvPr id="7" name="矩形 6"/>
          <p:cNvSpPr>
            <a:spLocks noChangeAspect="1"/>
          </p:cNvSpPr>
          <p:nvPr/>
        </p:nvSpPr>
        <p:spPr>
          <a:xfrm>
            <a:off x="3918168" y="4065303"/>
            <a:ext cx="8819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oven</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20442"/>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妈妈让我先把胡萝卜切碎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再放进汤里。</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Mum told me to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carrots before putting them into the soup.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她小心地把果汁倒进玻璃杯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防止它洒出来。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carefully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juice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 glass to avoid spilling.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厨师把蛋糕切成六等份分给客人。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chef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cake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six equal slices for the guests.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466618" y="1702247"/>
            <a:ext cx="223811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cut </a:t>
            </a:r>
            <a:r>
              <a:rPr lang="en-US" altLang="zh-CN" sz="2800" smtClean="0">
                <a:solidFill>
                  <a:srgbClr val="FF0000"/>
                </a:solidFill>
                <a:latin typeface="Times New Roman" panose="02020603050405020304" pitchFamily="18" charset="0"/>
              </a:rPr>
              <a:t>             up</a:t>
            </a:r>
            <a:endParaRPr lang="zh-CN" altLang="en-US" sz="2800"/>
          </a:p>
        </p:txBody>
      </p:sp>
      <p:sp>
        <p:nvSpPr>
          <p:cNvPr id="4" name="矩形 3"/>
          <p:cNvSpPr>
            <a:spLocks noChangeAspect="1"/>
          </p:cNvSpPr>
          <p:nvPr/>
        </p:nvSpPr>
        <p:spPr>
          <a:xfrm>
            <a:off x="2654960" y="3356645"/>
            <a:ext cx="207941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poured/pours</a:t>
            </a:r>
            <a:endParaRPr lang="zh-CN" altLang="en-US" sz="2800"/>
          </a:p>
        </p:txBody>
      </p:sp>
      <p:sp>
        <p:nvSpPr>
          <p:cNvPr id="5" name="矩形 4"/>
          <p:cNvSpPr>
            <a:spLocks noChangeAspect="1"/>
          </p:cNvSpPr>
          <p:nvPr/>
        </p:nvSpPr>
        <p:spPr>
          <a:xfrm>
            <a:off x="6637079" y="3397741"/>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into</a:t>
            </a:r>
            <a:endParaRPr lang="zh-CN" altLang="en-US" sz="2800"/>
          </a:p>
        </p:txBody>
      </p:sp>
      <p:sp>
        <p:nvSpPr>
          <p:cNvPr id="6" name="矩形 5"/>
          <p:cNvSpPr>
            <a:spLocks noChangeAspect="1"/>
          </p:cNvSpPr>
          <p:nvPr/>
        </p:nvSpPr>
        <p:spPr>
          <a:xfrm>
            <a:off x="1976865" y="4486816"/>
            <a:ext cx="4398961"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cut/cuts                       into/in</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52448"/>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我们在土豆泥里加了黄油和牛奶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让它更顺滑。</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added butter and milk to 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make it creamier.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在碗里搅拌面粉和鸡蛋</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直到面团混合均匀。</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flour and eggs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 bowl until the dough becomes smooth.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398159" y="1723068"/>
            <a:ext cx="29225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mashed </a:t>
            </a:r>
            <a:r>
              <a:rPr lang="en-US" altLang="zh-CN" sz="2800" smtClean="0">
                <a:solidFill>
                  <a:srgbClr val="FF0000"/>
                </a:solidFill>
                <a:latin typeface="Times New Roman" panose="02020603050405020304" pitchFamily="18" charset="0"/>
              </a:rPr>
              <a:t>    potatoes</a:t>
            </a:r>
            <a:endParaRPr lang="zh-CN" altLang="en-US" sz="2800"/>
          </a:p>
        </p:txBody>
      </p:sp>
      <p:sp>
        <p:nvSpPr>
          <p:cNvPr id="5" name="矩形 4"/>
          <p:cNvSpPr>
            <a:spLocks noChangeAspect="1"/>
          </p:cNvSpPr>
          <p:nvPr/>
        </p:nvSpPr>
        <p:spPr>
          <a:xfrm>
            <a:off x="805611" y="2812128"/>
            <a:ext cx="4751622"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Mix                                        in</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4402"/>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A:I’m hungry, Mum.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B:Shall I make noodles for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A:Great.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 kind of noodles would you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B:OK.Can you help me make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A:Yes.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B:Well, help me cut up the tomatoes.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15585"/>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B:Two.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A:OK.I’ve finished.What else?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A:OK.Here you are!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B:All right.Just wait.You’ll have a tasty bowl of tomato and egg noodles in 10 minutes.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A:Thank you, Mum.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41614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12775"/>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 can I do for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B.Bring me two eggs.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C.How do you make tomato and egg noodles?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D.I’d like tomato and egg noodles.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E.How many tomatoes do you need?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 can’t wait to eat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G.How much salt do you need?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465908"/>
            <a:ext cx="2095445"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DAEBF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2140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513</TotalTime>
  <Words>697</Words>
  <Application>Microsoft Office PowerPoint</Application>
  <PresentationFormat>宽屏</PresentationFormat>
  <Paragraphs>116</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72</cp:revision>
  <dcterms:created xsi:type="dcterms:W3CDTF">2021-07-19T03:09:34Z</dcterms:created>
  <dcterms:modified xsi:type="dcterms:W3CDTF">2025-09-15T06:25:39Z</dcterms:modified>
</cp:coreProperties>
</file>